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1" d="100"/>
          <a:sy n="41" d="100"/>
        </p:scale>
        <p:origin x="820" y="3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81B1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81B1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81B1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81B1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A2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4675" y="666750"/>
            <a:ext cx="6886574" cy="96202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A2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4049" y="482600"/>
            <a:ext cx="12203430" cy="2425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81B1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karthik1237t@gmail.com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4049" y="394615"/>
            <a:ext cx="9775190" cy="7035800"/>
          </a:xfrm>
          <a:prstGeom prst="rect">
            <a:avLst/>
          </a:prstGeom>
        </p:spPr>
        <p:txBody>
          <a:bodyPr vert="horz" wrap="square" lIns="0" tIns="353060" rIns="0" bIns="0" rtlCol="0">
            <a:spAutoFit/>
          </a:bodyPr>
          <a:lstStyle/>
          <a:p>
            <a:pPr marL="12700" marR="5080">
              <a:lnSpc>
                <a:spcPts val="13130"/>
              </a:lnSpc>
              <a:spcBef>
                <a:spcPts val="2780"/>
              </a:spcBef>
            </a:pPr>
            <a:r>
              <a:rPr sz="13150" b="1" spc="-1090" dirty="0">
                <a:solidFill>
                  <a:srgbClr val="81B1E6"/>
                </a:solidFill>
                <a:latin typeface="Trebuchet MS"/>
                <a:cs typeface="Trebuchet MS"/>
              </a:rPr>
              <a:t>R</a:t>
            </a:r>
            <a:r>
              <a:rPr sz="13150" b="1" spc="-980" dirty="0">
                <a:solidFill>
                  <a:srgbClr val="81B1E6"/>
                </a:solidFill>
                <a:latin typeface="Trebuchet MS"/>
                <a:cs typeface="Trebuchet MS"/>
              </a:rPr>
              <a:t>e</a:t>
            </a:r>
            <a:r>
              <a:rPr sz="13150" b="1" spc="-680" dirty="0">
                <a:solidFill>
                  <a:srgbClr val="81B1E6"/>
                </a:solidFill>
                <a:latin typeface="Trebuchet MS"/>
                <a:cs typeface="Trebuchet MS"/>
              </a:rPr>
              <a:t>v</a:t>
            </a:r>
            <a:r>
              <a:rPr sz="13150" b="1" spc="-1080" dirty="0">
                <a:solidFill>
                  <a:srgbClr val="81B1E6"/>
                </a:solidFill>
                <a:latin typeface="Trebuchet MS"/>
                <a:cs typeface="Trebuchet MS"/>
              </a:rPr>
              <a:t>P</a:t>
            </a:r>
            <a:r>
              <a:rPr sz="13150" b="1" spc="-965" dirty="0">
                <a:solidFill>
                  <a:srgbClr val="81B1E6"/>
                </a:solidFill>
                <a:latin typeface="Trebuchet MS"/>
                <a:cs typeface="Trebuchet MS"/>
              </a:rPr>
              <a:t>a</a:t>
            </a:r>
            <a:r>
              <a:rPr sz="13150" b="1" spc="-530" dirty="0">
                <a:solidFill>
                  <a:srgbClr val="81B1E6"/>
                </a:solidFill>
                <a:latin typeface="Trebuchet MS"/>
                <a:cs typeface="Trebuchet MS"/>
              </a:rPr>
              <a:t>y</a:t>
            </a:r>
            <a:r>
              <a:rPr sz="13150" b="1" spc="-280" dirty="0">
                <a:solidFill>
                  <a:srgbClr val="81B1E6"/>
                </a:solidFill>
                <a:latin typeface="Trebuchet MS"/>
                <a:cs typeface="Trebuchet MS"/>
              </a:rPr>
              <a:t> </a:t>
            </a:r>
            <a:r>
              <a:rPr sz="13150" b="1" spc="1010" dirty="0">
                <a:solidFill>
                  <a:srgbClr val="81B1E6"/>
                </a:solidFill>
                <a:latin typeface="Trebuchet MS"/>
                <a:cs typeface="Trebuchet MS"/>
              </a:rPr>
              <a:t>– </a:t>
            </a:r>
            <a:r>
              <a:rPr sz="13150" b="1" spc="-660" dirty="0">
                <a:solidFill>
                  <a:srgbClr val="81B1E6"/>
                </a:solidFill>
                <a:latin typeface="Trebuchet MS"/>
                <a:cs typeface="Trebuchet MS"/>
              </a:rPr>
              <a:t>Secure</a:t>
            </a:r>
            <a:r>
              <a:rPr sz="13150" b="1" spc="-325" dirty="0">
                <a:solidFill>
                  <a:srgbClr val="81B1E6"/>
                </a:solidFill>
                <a:latin typeface="Trebuchet MS"/>
                <a:cs typeface="Trebuchet MS"/>
              </a:rPr>
              <a:t> </a:t>
            </a:r>
            <a:r>
              <a:rPr sz="13150" b="1" spc="-620" dirty="0">
                <a:solidFill>
                  <a:srgbClr val="81B1E6"/>
                </a:solidFill>
                <a:latin typeface="Trebuchet MS"/>
                <a:cs typeface="Trebuchet MS"/>
              </a:rPr>
              <a:t>Digital </a:t>
            </a:r>
            <a:r>
              <a:rPr sz="13150" b="1" spc="-730" dirty="0">
                <a:solidFill>
                  <a:srgbClr val="81B1E6"/>
                </a:solidFill>
                <a:latin typeface="Trebuchet MS"/>
                <a:cs typeface="Trebuchet MS"/>
              </a:rPr>
              <a:t>Banking </a:t>
            </a:r>
            <a:r>
              <a:rPr sz="13150" b="1" spc="-960" dirty="0">
                <a:solidFill>
                  <a:srgbClr val="81B1E6"/>
                </a:solidFill>
                <a:latin typeface="Trebuchet MS"/>
                <a:cs typeface="Trebuchet MS"/>
              </a:rPr>
              <a:t>S</a:t>
            </a:r>
            <a:r>
              <a:rPr sz="13150" b="1" spc="-745" dirty="0">
                <a:solidFill>
                  <a:srgbClr val="81B1E6"/>
                </a:solidFill>
                <a:latin typeface="Trebuchet MS"/>
                <a:cs typeface="Trebuchet MS"/>
              </a:rPr>
              <a:t>y</a:t>
            </a:r>
            <a:r>
              <a:rPr sz="13150" b="1" spc="-590" dirty="0">
                <a:solidFill>
                  <a:srgbClr val="81B1E6"/>
                </a:solidFill>
                <a:latin typeface="Trebuchet MS"/>
                <a:cs typeface="Trebuchet MS"/>
              </a:rPr>
              <a:t>s</a:t>
            </a:r>
            <a:r>
              <a:rPr sz="13150" b="1" spc="-885" dirty="0">
                <a:solidFill>
                  <a:srgbClr val="81B1E6"/>
                </a:solidFill>
                <a:latin typeface="Trebuchet MS"/>
                <a:cs typeface="Trebuchet MS"/>
              </a:rPr>
              <a:t>t</a:t>
            </a:r>
            <a:r>
              <a:rPr sz="13150" b="1" spc="-605" dirty="0">
                <a:solidFill>
                  <a:srgbClr val="81B1E6"/>
                </a:solidFill>
                <a:latin typeface="Trebuchet MS"/>
                <a:cs typeface="Trebuchet MS"/>
              </a:rPr>
              <a:t>e</a:t>
            </a:r>
            <a:r>
              <a:rPr sz="13150" b="1" spc="-450" dirty="0">
                <a:solidFill>
                  <a:srgbClr val="81B1E6"/>
                </a:solidFill>
                <a:latin typeface="Trebuchet MS"/>
                <a:cs typeface="Trebuchet MS"/>
              </a:rPr>
              <a:t>m</a:t>
            </a:r>
            <a:endParaRPr sz="1315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4049" y="7771977"/>
            <a:ext cx="6047740" cy="966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2">
              <a:lnSpc>
                <a:spcPct val="250000"/>
              </a:lnSpc>
              <a:spcBef>
                <a:spcPts val="100"/>
              </a:spcBef>
            </a:pPr>
            <a:r>
              <a:rPr sz="3000" spc="-130" dirty="0">
                <a:solidFill>
                  <a:srgbClr val="D9E6FA"/>
                </a:solidFill>
                <a:latin typeface="Trebuchet MS"/>
                <a:cs typeface="Trebuchet MS"/>
              </a:rPr>
              <a:t>Presented</a:t>
            </a:r>
            <a:r>
              <a:rPr sz="3000" spc="-8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3000" spc="-265" dirty="0">
                <a:solidFill>
                  <a:srgbClr val="D9E6FA"/>
                </a:solidFill>
                <a:latin typeface="Trebuchet MS"/>
                <a:cs typeface="Trebuchet MS"/>
              </a:rPr>
              <a:t>by:</a:t>
            </a:r>
            <a:r>
              <a:rPr sz="3000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lang="en-IN" sz="3000" spc="-220" dirty="0">
                <a:solidFill>
                  <a:srgbClr val="D9E6FA"/>
                </a:solidFill>
                <a:latin typeface="Trebuchet MS"/>
                <a:cs typeface="Trebuchet MS"/>
              </a:rPr>
              <a:t>KARTHIK CHALAMALA</a:t>
            </a:r>
            <a:endParaRPr sz="3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6756400"/>
            <a:ext cx="76200" cy="76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7194550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7632700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509000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947150"/>
            <a:ext cx="76200" cy="76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93700" y="6483343"/>
            <a:ext cx="6351905" cy="309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60" dirty="0">
                <a:solidFill>
                  <a:srgbClr val="D9E6FA"/>
                </a:solidFill>
                <a:latin typeface="Trebuchet MS"/>
                <a:cs typeface="Trebuchet MS"/>
              </a:rPr>
              <a:t>Implemented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using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b="1" spc="-110" dirty="0">
                <a:solidFill>
                  <a:srgbClr val="D9E6FA"/>
                </a:solidFill>
                <a:latin typeface="Trebuchet MS"/>
                <a:cs typeface="Trebuchet MS"/>
              </a:rPr>
              <a:t>Log4j</a:t>
            </a:r>
            <a:r>
              <a:rPr sz="2500" b="1" spc="-8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D9E6FA"/>
                </a:solidFill>
                <a:latin typeface="Trebuchet MS"/>
                <a:cs typeface="Trebuchet MS"/>
              </a:rPr>
              <a:t>2</a:t>
            </a:r>
            <a:r>
              <a:rPr sz="2500" b="1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for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flexible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5" dirty="0">
                <a:solidFill>
                  <a:srgbClr val="D9E6FA"/>
                </a:solidFill>
                <a:latin typeface="Trebuchet MS"/>
                <a:cs typeface="Trebuchet MS"/>
              </a:rPr>
              <a:t>logging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INFO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logs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5" dirty="0">
                <a:solidFill>
                  <a:srgbClr val="D9E6FA"/>
                </a:solidFill>
                <a:latin typeface="Trebuchet MS"/>
                <a:cs typeface="Trebuchet MS"/>
              </a:rPr>
              <a:t>track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application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flow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efficiently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ERROR</a:t>
            </a:r>
            <a:r>
              <a:rPr sz="2500" spc="-13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logs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5" dirty="0">
                <a:solidFill>
                  <a:srgbClr val="D9E6FA"/>
                </a:solidFill>
                <a:latin typeface="Trebuchet MS"/>
                <a:cs typeface="Trebuchet MS"/>
              </a:rPr>
              <a:t>capture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runtime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issues</a:t>
            </a:r>
            <a:r>
              <a:rPr sz="2500" spc="-13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for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analysis</a:t>
            </a:r>
            <a:endParaRPr sz="2500">
              <a:latin typeface="Trebuchet MS"/>
              <a:cs typeface="Trebuchet MS"/>
            </a:endParaRPr>
          </a:p>
          <a:p>
            <a:pPr marL="12700" marR="9525" algn="just">
              <a:lnSpc>
                <a:spcPct val="114999"/>
              </a:lnSpc>
            </a:pPr>
            <a:r>
              <a:rPr sz="2500" spc="-170" dirty="0">
                <a:solidFill>
                  <a:srgbClr val="D9E6FA"/>
                </a:solidFill>
                <a:latin typeface="Trebuchet MS"/>
                <a:cs typeface="Trebuchet MS"/>
              </a:rPr>
              <a:t>FATAL</a:t>
            </a: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logs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report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critical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failures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immediately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Supports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debugging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monitoring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of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system health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0" dirty="0"/>
              <a:t>Logging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400" y="666750"/>
            <a:ext cx="8324849" cy="89427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070850"/>
            <a:ext cx="76200" cy="76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509000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947150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9385300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4049" y="6921493"/>
            <a:ext cx="6809105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Key</a:t>
            </a:r>
            <a:r>
              <a:rPr sz="2500" spc="-14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development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0" dirty="0">
                <a:solidFill>
                  <a:srgbClr val="D9E6FA"/>
                </a:solidFill>
                <a:latin typeface="Trebuchet MS"/>
                <a:cs typeface="Trebuchet MS"/>
              </a:rPr>
              <a:t>hurdles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encountered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during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the </a:t>
            </a:r>
            <a:r>
              <a:rPr sz="2500" spc="-60" dirty="0">
                <a:solidFill>
                  <a:srgbClr val="D9E6FA"/>
                </a:solidFill>
                <a:latin typeface="Trebuchet MS"/>
                <a:cs typeface="Trebuchet MS"/>
              </a:rPr>
              <a:t>creation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of</a:t>
            </a:r>
            <a:r>
              <a:rPr sz="2500" spc="-6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RevPay</a:t>
            </a:r>
            <a:r>
              <a:rPr sz="2500" spc="-6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include:</a:t>
            </a:r>
            <a:endParaRPr sz="2500">
              <a:latin typeface="Trebuchet MS"/>
              <a:cs typeface="Trebuchet MS"/>
            </a:endParaRPr>
          </a:p>
          <a:p>
            <a:pPr marL="551815" marR="1089025">
              <a:lnSpc>
                <a:spcPct val="114999"/>
              </a:lnSpc>
            </a:pP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Designing</a:t>
            </a:r>
            <a:r>
              <a:rPr sz="2500" spc="-14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secure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transaction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flow 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Handling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5" dirty="0">
                <a:solidFill>
                  <a:srgbClr val="D9E6FA"/>
                </a:solidFill>
                <a:latin typeface="Trebuchet MS"/>
                <a:cs typeface="Trebuchet MS"/>
              </a:rPr>
              <a:t>concurrent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balance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updates </a:t>
            </a:r>
            <a:r>
              <a:rPr sz="2500" spc="-30" dirty="0">
                <a:solidFill>
                  <a:srgbClr val="D9E6FA"/>
                </a:solidFill>
                <a:latin typeface="Trebuchet MS"/>
                <a:cs typeface="Trebuchet MS"/>
              </a:rPr>
              <a:t>Database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schema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0" dirty="0">
                <a:solidFill>
                  <a:srgbClr val="D9E6FA"/>
                </a:solidFill>
                <a:latin typeface="Trebuchet MS"/>
                <a:cs typeface="Trebuchet MS"/>
              </a:rPr>
              <a:t>design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complexities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Error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handling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60" dirty="0">
                <a:solidFill>
                  <a:srgbClr val="D9E6FA"/>
                </a:solidFill>
                <a:latin typeface="Trebuchet MS"/>
                <a:cs typeface="Trebuchet MS"/>
              </a:rPr>
              <a:t>input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validation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5" dirty="0"/>
              <a:t>Challenges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400" y="666750"/>
            <a:ext cx="8324849" cy="89427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0" y="4248150"/>
            <a:ext cx="5448299" cy="31942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9850" y="4248150"/>
            <a:ext cx="5448299" cy="31942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2950" y="4248150"/>
            <a:ext cx="5448299" cy="31942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560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2800"/>
              </a:spcBef>
            </a:pPr>
            <a:r>
              <a:rPr spc="-620" dirty="0"/>
              <a:t>Future</a:t>
            </a:r>
            <a:r>
              <a:rPr spc="-200" dirty="0"/>
              <a:t> </a:t>
            </a:r>
            <a:r>
              <a:rPr spc="-590" dirty="0"/>
              <a:t>Enhancements</a:t>
            </a:r>
            <a:r>
              <a:rPr spc="-200" dirty="0"/>
              <a:t> </a:t>
            </a:r>
            <a:r>
              <a:rPr spc="-340" dirty="0"/>
              <a:t>for </a:t>
            </a:r>
            <a:r>
              <a:rPr spc="-620" dirty="0"/>
              <a:t>RevPay</a:t>
            </a:r>
            <a:r>
              <a:rPr spc="-204" dirty="0"/>
              <a:t> </a:t>
            </a:r>
            <a:r>
              <a:rPr spc="-500" dirty="0"/>
              <a:t>System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049" y="7678720"/>
            <a:ext cx="5330190" cy="145034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3000" b="1" spc="-140" dirty="0">
                <a:solidFill>
                  <a:srgbClr val="CBDBFA"/>
                </a:solidFill>
                <a:latin typeface="Trebuchet MS"/>
                <a:cs typeface="Trebuchet MS"/>
              </a:rPr>
              <a:t>Web</a:t>
            </a:r>
            <a:r>
              <a:rPr sz="3000" b="1" spc="-85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CBDBFA"/>
                </a:solidFill>
                <a:latin typeface="Trebuchet MS"/>
                <a:cs typeface="Trebuchet MS"/>
              </a:rPr>
              <a:t>UI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  <a:spcBef>
                <a:spcPts val="80"/>
              </a:spcBef>
            </a:pP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Expanding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access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via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responsive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5" dirty="0">
                <a:solidFill>
                  <a:srgbClr val="D9E6FA"/>
                </a:solidFill>
                <a:latin typeface="Trebuchet MS"/>
                <a:cs typeface="Trebuchet MS"/>
              </a:rPr>
              <a:t>web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platform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7149" y="7678720"/>
            <a:ext cx="3933825" cy="145034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3000" b="1" spc="-70" dirty="0">
                <a:solidFill>
                  <a:srgbClr val="CBDBFA"/>
                </a:solidFill>
                <a:latin typeface="Trebuchet MS"/>
                <a:cs typeface="Trebuchet MS"/>
              </a:rPr>
              <a:t>Spring</a:t>
            </a:r>
            <a:r>
              <a:rPr sz="3000" b="1" spc="-130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3000" b="1" spc="-20" dirty="0">
                <a:solidFill>
                  <a:srgbClr val="CBDBFA"/>
                </a:solidFill>
                <a:latin typeface="Trebuchet MS"/>
                <a:cs typeface="Trebuchet MS"/>
              </a:rPr>
              <a:t>Boot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  <a:spcBef>
                <a:spcPts val="80"/>
              </a:spcBef>
            </a:pPr>
            <a:r>
              <a:rPr sz="2500" spc="-60" dirty="0">
                <a:solidFill>
                  <a:srgbClr val="D9E6FA"/>
                </a:solidFill>
                <a:latin typeface="Trebuchet MS"/>
                <a:cs typeface="Trebuchet MS"/>
              </a:rPr>
              <a:t>Migrating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to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more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efficient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framework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60249" y="7678720"/>
            <a:ext cx="5147945" cy="145034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3000" b="1" dirty="0">
                <a:solidFill>
                  <a:srgbClr val="CBDBFA"/>
                </a:solidFill>
                <a:latin typeface="Trebuchet MS"/>
                <a:cs typeface="Trebuchet MS"/>
              </a:rPr>
              <a:t>API</a:t>
            </a:r>
            <a:r>
              <a:rPr sz="3000" b="1" spc="-204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3000" b="1" spc="-45" dirty="0">
                <a:solidFill>
                  <a:srgbClr val="CBDBFA"/>
                </a:solidFill>
                <a:latin typeface="Trebuchet MS"/>
                <a:cs typeface="Trebuchet MS"/>
              </a:rPr>
              <a:t>Integration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  <a:spcBef>
                <a:spcPts val="80"/>
              </a:spcBef>
            </a:pP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Connecting</a:t>
            </a:r>
            <a:r>
              <a:rPr sz="2500" spc="-13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to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third-</a:t>
            </a: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party</a:t>
            </a:r>
            <a:r>
              <a:rPr sz="2500" spc="-13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0" dirty="0">
                <a:solidFill>
                  <a:srgbClr val="D9E6FA"/>
                </a:solidFill>
                <a:latin typeface="Trebuchet MS"/>
                <a:cs typeface="Trebuchet MS"/>
              </a:rPr>
              <a:t>services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for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functionality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861300"/>
            <a:ext cx="18288000" cy="2425700"/>
          </a:xfrm>
          <a:custGeom>
            <a:avLst/>
            <a:gdLst/>
            <a:ahLst/>
            <a:cxnLst/>
            <a:rect l="l" t="t" r="r" b="b"/>
            <a:pathLst>
              <a:path w="18288000" h="3352800">
                <a:moveTo>
                  <a:pt x="18287998" y="3352799"/>
                </a:moveTo>
                <a:lnTo>
                  <a:pt x="0" y="33527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352799"/>
                </a:lnTo>
                <a:close/>
              </a:path>
            </a:pathLst>
          </a:custGeom>
          <a:solidFill>
            <a:srgbClr val="345D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68874" y="7604419"/>
            <a:ext cx="1760855" cy="108585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endParaRPr sz="2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endParaRPr sz="25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83700" y="7604419"/>
            <a:ext cx="1993900" cy="108585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270"/>
              </a:spcBef>
            </a:pPr>
            <a:endParaRPr sz="2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endParaRPr sz="25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560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2800"/>
              </a:spcBef>
            </a:pPr>
            <a:r>
              <a:rPr spc="-550" dirty="0"/>
              <a:t>Thank</a:t>
            </a:r>
            <a:r>
              <a:rPr spc="-220" dirty="0"/>
              <a:t> </a:t>
            </a:r>
            <a:r>
              <a:rPr spc="-1370" dirty="0"/>
              <a:t>Y</a:t>
            </a:r>
            <a:r>
              <a:rPr spc="-484" dirty="0"/>
              <a:t>o</a:t>
            </a:r>
            <a:r>
              <a:rPr spc="-390" dirty="0"/>
              <a:t>u</a:t>
            </a:r>
            <a:r>
              <a:rPr spc="-215" dirty="0"/>
              <a:t> </a:t>
            </a:r>
            <a:r>
              <a:rPr spc="-315" dirty="0"/>
              <a:t>for</a:t>
            </a:r>
            <a:r>
              <a:rPr spc="-220" dirty="0"/>
              <a:t> </a:t>
            </a:r>
            <a:r>
              <a:rPr spc="-1325" dirty="0"/>
              <a:t>Y</a:t>
            </a:r>
            <a:r>
              <a:rPr spc="-440" dirty="0"/>
              <a:t>o</a:t>
            </a:r>
            <a:r>
              <a:rPr spc="-450" dirty="0"/>
              <a:t>u</a:t>
            </a:r>
            <a:r>
              <a:rPr spc="-345" dirty="0"/>
              <a:t>r</a:t>
            </a:r>
            <a:r>
              <a:rPr spc="-640" dirty="0"/>
              <a:t> </a:t>
            </a:r>
            <a:r>
              <a:rPr spc="-545" dirty="0"/>
              <a:t>Attention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428216-0C40-9330-68D5-69A7CD142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5" y="-23893"/>
            <a:ext cx="18287999" cy="10286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9C4956-640A-C1E9-C656-416D5EB76B76}"/>
              </a:ext>
            </a:extLst>
          </p:cNvPr>
          <p:cNvSpPr txBox="1"/>
          <p:nvPr/>
        </p:nvSpPr>
        <p:spPr>
          <a:xfrm>
            <a:off x="12891059" y="8318204"/>
            <a:ext cx="46727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en-IN" sz="3200" b="1" i="1" spc="-10" dirty="0">
                <a:solidFill>
                  <a:schemeClr val="bg1"/>
                </a:solidFill>
                <a:latin typeface="Trebuchet MS"/>
                <a:cs typeface="Trebuchet MS"/>
              </a:rPr>
              <a:t>Email :</a:t>
            </a:r>
            <a:endParaRPr lang="en-IN" sz="3200" i="1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IN" sz="3200" i="1" spc="-45" dirty="0">
                <a:solidFill>
                  <a:schemeClr val="bg1"/>
                </a:solidFill>
                <a:latin typeface="Trebuchet MS"/>
                <a:cs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karthik1237t@gmail.com</a:t>
            </a:r>
            <a:endParaRPr lang="en-IN" sz="3200" i="1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endParaRPr lang="en-IN" sz="3200" i="1" dirty="0">
              <a:solidFill>
                <a:schemeClr val="bg1"/>
              </a:solidFill>
            </a:endParaRPr>
          </a:p>
          <a:p>
            <a:endParaRPr lang="en-IN" sz="32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450" y="3246293"/>
            <a:ext cx="3357245" cy="1625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1900"/>
              </a:spcBef>
            </a:pPr>
            <a:r>
              <a:rPr sz="6000" spc="-280" dirty="0">
                <a:solidFill>
                  <a:srgbClr val="CBDBFA"/>
                </a:solidFill>
              </a:rPr>
              <a:t>Problem </a:t>
            </a:r>
            <a:r>
              <a:rPr sz="6000" spc="-330" dirty="0">
                <a:solidFill>
                  <a:srgbClr val="CBDBFA"/>
                </a:solidFill>
              </a:rPr>
              <a:t>Statement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99" y="6083011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99" y="6521161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99" y="7397461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99" y="7835611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99" y="8273761"/>
            <a:ext cx="76200" cy="76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65100" y="5809955"/>
            <a:ext cx="9132570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7475">
              <a:lnSpc>
                <a:spcPct val="114999"/>
              </a:lnSpc>
              <a:spcBef>
                <a:spcPts val="100"/>
              </a:spcBef>
            </a:pP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Existing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payment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systems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lack</a:t>
            </a:r>
            <a:r>
              <a:rPr sz="2500" spc="-13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strong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security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access</a:t>
            </a:r>
            <a:r>
              <a:rPr sz="2500" spc="-13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control.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No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single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platform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supports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both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personal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business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users 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effectively.</a:t>
            </a:r>
            <a:endParaRPr sz="25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</a:pP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Transaction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handling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is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often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error-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prone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poorly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managed.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Business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users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lack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built-</a:t>
            </a: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in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invoice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loan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management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features.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Need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for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secure,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scalable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Java-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based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digital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banking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solution.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070850"/>
            <a:ext cx="76200" cy="76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509000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947150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9385300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4049" y="6921493"/>
            <a:ext cx="6137275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0">
              <a:lnSpc>
                <a:spcPct val="114999"/>
              </a:lnSpc>
              <a:spcBef>
                <a:spcPts val="100"/>
              </a:spcBef>
            </a:pP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The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project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addresses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significant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issues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in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traditional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payment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systems,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including:</a:t>
            </a:r>
            <a:endParaRPr sz="2500">
              <a:latin typeface="Trebuchet MS"/>
              <a:cs typeface="Trebuchet MS"/>
            </a:endParaRPr>
          </a:p>
          <a:p>
            <a:pPr marL="551815">
              <a:lnSpc>
                <a:spcPct val="100000"/>
              </a:lnSpc>
              <a:spcBef>
                <a:spcPts val="450"/>
              </a:spcBef>
            </a:pP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Lack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of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security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scalability</a:t>
            </a:r>
            <a:endParaRPr sz="2500">
              <a:latin typeface="Trebuchet MS"/>
              <a:cs typeface="Trebuchet MS"/>
            </a:endParaRPr>
          </a:p>
          <a:p>
            <a:pPr marL="551815" marR="5080">
              <a:lnSpc>
                <a:spcPct val="114999"/>
              </a:lnSpc>
            </a:pP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Errors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from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0" dirty="0">
                <a:solidFill>
                  <a:srgbClr val="D9E6FA"/>
                </a:solidFill>
                <a:latin typeface="Trebuchet MS"/>
                <a:cs typeface="Trebuchet MS"/>
              </a:rPr>
              <a:t>manual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transaction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handling 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Limited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financial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60" dirty="0">
                <a:solidFill>
                  <a:srgbClr val="D9E6FA"/>
                </a:solidFill>
                <a:latin typeface="Trebuchet MS"/>
                <a:cs typeface="Trebuchet MS"/>
              </a:rPr>
              <a:t>features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for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businesses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Need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for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secure,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role-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based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solution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4049" y="482600"/>
            <a:ext cx="5217160" cy="4483100"/>
          </a:xfrm>
          <a:prstGeom prst="rect">
            <a:avLst/>
          </a:prstGeom>
        </p:spPr>
        <p:txBody>
          <a:bodyPr vert="horz" wrap="square" lIns="0" tIns="35560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2800"/>
              </a:spcBef>
            </a:pPr>
            <a:r>
              <a:rPr spc="-370" dirty="0"/>
              <a:t>Issues</a:t>
            </a:r>
            <a:r>
              <a:rPr spc="-204" dirty="0"/>
              <a:t> </a:t>
            </a:r>
            <a:r>
              <a:rPr spc="-755" dirty="0"/>
              <a:t>with </a:t>
            </a:r>
            <a:r>
              <a:rPr spc="-475" dirty="0"/>
              <a:t>traditional </a:t>
            </a:r>
            <a:r>
              <a:rPr spc="-605" dirty="0"/>
              <a:t>payment </a:t>
            </a:r>
            <a:r>
              <a:rPr spc="-465" dirty="0"/>
              <a:t>systems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400" y="666750"/>
            <a:ext cx="8324849" cy="89427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4049" y="7359643"/>
            <a:ext cx="6897370" cy="26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RevPay</a:t>
            </a: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is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D9E6FA"/>
                </a:solidFill>
                <a:latin typeface="Trebuchet MS"/>
                <a:cs typeface="Trebuchet MS"/>
              </a:rPr>
              <a:t>secure</a:t>
            </a:r>
            <a:r>
              <a:rPr sz="2500" b="1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b="1" spc="-105" dirty="0">
                <a:solidFill>
                  <a:srgbClr val="D9E6FA"/>
                </a:solidFill>
                <a:latin typeface="Trebuchet MS"/>
                <a:cs typeface="Trebuchet MS"/>
              </a:rPr>
              <a:t>digital</a:t>
            </a:r>
            <a:r>
              <a:rPr sz="2500" b="1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b="1" spc="-110" dirty="0">
                <a:solidFill>
                  <a:srgbClr val="D9E6FA"/>
                </a:solidFill>
                <a:latin typeface="Trebuchet MS"/>
                <a:cs typeface="Trebuchet MS"/>
              </a:rPr>
              <a:t>banking</a:t>
            </a:r>
            <a:r>
              <a:rPr sz="2500" b="1" spc="-7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b="1" spc="-10" dirty="0">
                <a:solidFill>
                  <a:srgbClr val="D9E6FA"/>
                </a:solidFill>
                <a:latin typeface="Trebuchet MS"/>
                <a:cs typeface="Trebuchet MS"/>
              </a:rPr>
              <a:t>solution 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designed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for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personal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business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users.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It 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facilitates</a:t>
            </a:r>
            <a:r>
              <a:rPr sz="2500" spc="-6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money</a:t>
            </a: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transfers,</a:t>
            </a: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wallet</a:t>
            </a: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management,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25" dirty="0">
                <a:solidFill>
                  <a:srgbClr val="D9E6FA"/>
                </a:solidFill>
                <a:latin typeface="Trebuchet MS"/>
                <a:cs typeface="Trebuchet MS"/>
              </a:rPr>
              <a:t>invoices,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all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powered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by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robust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Java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and </a:t>
            </a:r>
            <a:r>
              <a:rPr lang="en-IN" sz="2500" spc="-25" dirty="0">
                <a:solidFill>
                  <a:srgbClr val="D9E6FA"/>
                </a:solidFill>
                <a:latin typeface="Trebuchet MS"/>
                <a:cs typeface="Trebuchet MS"/>
              </a:rPr>
              <a:t>ORACLE SQL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5" dirty="0">
                <a:solidFill>
                  <a:srgbClr val="D9E6FA"/>
                </a:solidFill>
                <a:latin typeface="Trebuchet MS"/>
                <a:cs typeface="Trebuchet MS"/>
              </a:rPr>
              <a:t>backend,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ensuring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reliability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efficiency.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5" dirty="0"/>
              <a:t>Overview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6400" y="666750"/>
            <a:ext cx="8324849" cy="89427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7194550"/>
            <a:ext cx="76200" cy="76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7632700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070850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509000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947150"/>
            <a:ext cx="76200" cy="76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4048" y="6045193"/>
            <a:ext cx="6889751" cy="3534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RevPay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is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powered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by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robust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technical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stack </a:t>
            </a:r>
            <a:r>
              <a:rPr sz="2500" spc="-60" dirty="0">
                <a:solidFill>
                  <a:srgbClr val="D9E6FA"/>
                </a:solidFill>
                <a:latin typeface="Trebuchet MS"/>
                <a:cs typeface="Trebuchet MS"/>
              </a:rPr>
              <a:t>that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includes:</a:t>
            </a:r>
            <a:endParaRPr sz="2500" dirty="0">
              <a:latin typeface="Trebuchet MS"/>
              <a:cs typeface="Trebuchet MS"/>
            </a:endParaRPr>
          </a:p>
          <a:p>
            <a:pPr marL="551815">
              <a:lnSpc>
                <a:spcPct val="100000"/>
              </a:lnSpc>
              <a:spcBef>
                <a:spcPts val="450"/>
              </a:spcBef>
            </a:pPr>
            <a:r>
              <a:rPr sz="2500" b="1" spc="-155" dirty="0">
                <a:solidFill>
                  <a:srgbClr val="CBDBFA"/>
                </a:solidFill>
                <a:latin typeface="Trebuchet MS"/>
                <a:cs typeface="Trebuchet MS"/>
              </a:rPr>
              <a:t>Java</a:t>
            </a:r>
            <a:r>
              <a:rPr sz="2500" b="1" spc="-35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spc="-50" dirty="0">
                <a:solidFill>
                  <a:srgbClr val="CBDBFA"/>
                </a:solidFill>
                <a:latin typeface="Trebuchet MS"/>
                <a:cs typeface="Trebuchet MS"/>
              </a:rPr>
              <a:t>(Core</a:t>
            </a:r>
            <a:r>
              <a:rPr sz="2500" spc="-80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spc="-150" dirty="0">
                <a:solidFill>
                  <a:srgbClr val="CBDBFA"/>
                </a:solidFill>
                <a:latin typeface="Trebuchet MS"/>
                <a:cs typeface="Trebuchet MS"/>
              </a:rPr>
              <a:t>Java,</a:t>
            </a:r>
            <a:r>
              <a:rPr sz="2500" spc="-40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CBDBFA"/>
                </a:solidFill>
                <a:latin typeface="Trebuchet MS"/>
                <a:cs typeface="Trebuchet MS"/>
              </a:rPr>
              <a:t>JDBC)</a:t>
            </a:r>
            <a:endParaRPr sz="2500" dirty="0">
              <a:latin typeface="Trebuchet MS"/>
              <a:cs typeface="Trebuchet MS"/>
            </a:endParaRPr>
          </a:p>
          <a:p>
            <a:pPr marL="551815">
              <a:lnSpc>
                <a:spcPct val="100000"/>
              </a:lnSpc>
              <a:spcBef>
                <a:spcPts val="450"/>
              </a:spcBef>
            </a:pPr>
            <a:r>
              <a:rPr lang="en-IN" sz="2500" b="1" spc="-30" dirty="0">
                <a:solidFill>
                  <a:srgbClr val="CBDBFA"/>
                </a:solidFill>
                <a:latin typeface="Trebuchet MS"/>
                <a:cs typeface="Trebuchet MS"/>
              </a:rPr>
              <a:t>Oracle SQL</a:t>
            </a:r>
            <a:r>
              <a:rPr sz="2500" b="1" spc="-125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CBDBFA"/>
                </a:solidFill>
                <a:latin typeface="Trebuchet MS"/>
                <a:cs typeface="Trebuchet MS"/>
              </a:rPr>
              <a:t>Database</a:t>
            </a:r>
            <a:r>
              <a:rPr sz="2500" b="1" spc="-105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CBDBFA"/>
                </a:solidFill>
                <a:latin typeface="Trebuchet MS"/>
                <a:cs typeface="Trebuchet MS"/>
              </a:rPr>
              <a:t>for</a:t>
            </a:r>
            <a:r>
              <a:rPr sz="2500" spc="-100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spc="-50" dirty="0">
                <a:solidFill>
                  <a:srgbClr val="CBDBFA"/>
                </a:solidFill>
                <a:latin typeface="Trebuchet MS"/>
                <a:cs typeface="Trebuchet MS"/>
              </a:rPr>
              <a:t>data</a:t>
            </a:r>
            <a:r>
              <a:rPr lang="en-IN" sz="2500" spc="-100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CBDBFA"/>
                </a:solidFill>
                <a:latin typeface="Trebuchet MS"/>
                <a:cs typeface="Trebuchet MS"/>
              </a:rPr>
              <a:t>management</a:t>
            </a:r>
            <a:endParaRPr sz="2500" dirty="0">
              <a:latin typeface="Trebuchet MS"/>
              <a:cs typeface="Trebuchet MS"/>
            </a:endParaRPr>
          </a:p>
          <a:p>
            <a:pPr marL="551815">
              <a:lnSpc>
                <a:spcPct val="100000"/>
              </a:lnSpc>
              <a:spcBef>
                <a:spcPts val="450"/>
              </a:spcBef>
            </a:pPr>
            <a:r>
              <a:rPr sz="2500" b="1" spc="-105" dirty="0">
                <a:solidFill>
                  <a:srgbClr val="CBDBFA"/>
                </a:solidFill>
                <a:latin typeface="Trebuchet MS"/>
                <a:cs typeface="Trebuchet MS"/>
              </a:rPr>
              <a:t>Log4j</a:t>
            </a:r>
            <a:r>
              <a:rPr sz="2500" b="1" spc="-75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CBDBFA"/>
                </a:solidFill>
                <a:latin typeface="Trebuchet MS"/>
                <a:cs typeface="Trebuchet MS"/>
              </a:rPr>
              <a:t>for</a:t>
            </a:r>
            <a:r>
              <a:rPr sz="2500" spc="-70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CBDBFA"/>
                </a:solidFill>
                <a:latin typeface="Trebuchet MS"/>
                <a:cs typeface="Trebuchet MS"/>
              </a:rPr>
              <a:t>efficient</a:t>
            </a:r>
            <a:r>
              <a:rPr sz="2500" spc="-70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CBDBFA"/>
                </a:solidFill>
                <a:latin typeface="Trebuchet MS"/>
                <a:cs typeface="Trebuchet MS"/>
              </a:rPr>
              <a:t>logging</a:t>
            </a:r>
            <a:endParaRPr sz="2500" dirty="0">
              <a:latin typeface="Trebuchet MS"/>
              <a:cs typeface="Trebuchet MS"/>
            </a:endParaRPr>
          </a:p>
          <a:p>
            <a:pPr marL="551815" marR="525780">
              <a:lnSpc>
                <a:spcPct val="114999"/>
              </a:lnSpc>
            </a:pPr>
            <a:r>
              <a:rPr sz="2500" b="1" spc="-70" dirty="0">
                <a:solidFill>
                  <a:srgbClr val="CBDBFA"/>
                </a:solidFill>
                <a:latin typeface="Trebuchet MS"/>
                <a:cs typeface="Trebuchet MS"/>
              </a:rPr>
              <a:t>DAO </a:t>
            </a:r>
            <a:r>
              <a:rPr sz="2500" b="1" dirty="0">
                <a:solidFill>
                  <a:srgbClr val="CBDBFA"/>
                </a:solidFill>
                <a:latin typeface="Trebuchet MS"/>
                <a:cs typeface="Trebuchet MS"/>
              </a:rPr>
              <a:t>G</a:t>
            </a:r>
            <a:r>
              <a:rPr sz="2500" b="1" spc="-60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CBDBFA"/>
                </a:solidFill>
                <a:latin typeface="Trebuchet MS"/>
                <a:cs typeface="Trebuchet MS"/>
              </a:rPr>
              <a:t>Service</a:t>
            </a:r>
            <a:r>
              <a:rPr sz="2500" b="1" spc="-60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b="1" spc="-135" dirty="0">
                <a:solidFill>
                  <a:srgbClr val="CBDBFA"/>
                </a:solidFill>
                <a:latin typeface="Trebuchet MS"/>
                <a:cs typeface="Trebuchet MS"/>
              </a:rPr>
              <a:t>Layer</a:t>
            </a:r>
            <a:r>
              <a:rPr sz="2500" b="1" spc="-50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b="1" spc="-30" dirty="0">
                <a:solidFill>
                  <a:srgbClr val="CBDBFA"/>
                </a:solidFill>
                <a:latin typeface="Trebuchet MS"/>
                <a:cs typeface="Trebuchet MS"/>
              </a:rPr>
              <a:t>Architecture </a:t>
            </a:r>
            <a:r>
              <a:rPr sz="2500" b="1" spc="-90" dirty="0">
                <a:solidFill>
                  <a:srgbClr val="CBDBFA"/>
                </a:solidFill>
                <a:latin typeface="Trebuchet MS"/>
                <a:cs typeface="Trebuchet MS"/>
              </a:rPr>
              <a:t>Console-</a:t>
            </a:r>
            <a:r>
              <a:rPr sz="2500" b="1" spc="-70" dirty="0">
                <a:solidFill>
                  <a:srgbClr val="CBDBFA"/>
                </a:solidFill>
                <a:latin typeface="Trebuchet MS"/>
                <a:cs typeface="Trebuchet MS"/>
              </a:rPr>
              <a:t>based</a:t>
            </a:r>
            <a:r>
              <a:rPr sz="2500" b="1" spc="-105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b="1" spc="-25" dirty="0">
                <a:solidFill>
                  <a:srgbClr val="CBDBFA"/>
                </a:solidFill>
                <a:latin typeface="Trebuchet MS"/>
                <a:cs typeface="Trebuchet MS"/>
              </a:rPr>
              <a:t>User</a:t>
            </a:r>
            <a:r>
              <a:rPr sz="2500" b="1" spc="-105" dirty="0">
                <a:solidFill>
                  <a:srgbClr val="CBDBFA"/>
                </a:solidFill>
                <a:latin typeface="Trebuchet MS"/>
                <a:cs typeface="Trebuchet MS"/>
              </a:rPr>
              <a:t> Interface</a:t>
            </a:r>
            <a:r>
              <a:rPr sz="2500" b="1" spc="-85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CBDBFA"/>
                </a:solidFill>
                <a:latin typeface="Trebuchet MS"/>
                <a:cs typeface="Trebuchet MS"/>
              </a:rPr>
              <a:t>for</a:t>
            </a:r>
            <a:r>
              <a:rPr sz="2500" spc="-80" dirty="0">
                <a:solidFill>
                  <a:srgbClr val="CBDBFA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CBDBFA"/>
                </a:solidFill>
                <a:latin typeface="Trebuchet MS"/>
                <a:cs typeface="Trebuchet MS"/>
              </a:rPr>
              <a:t>user </a:t>
            </a:r>
            <a:r>
              <a:rPr sz="2500" spc="-10" dirty="0">
                <a:solidFill>
                  <a:srgbClr val="CBDBFA"/>
                </a:solidFill>
                <a:latin typeface="Trebuchet MS"/>
                <a:cs typeface="Trebuchet MS"/>
              </a:rPr>
              <a:t>interaction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20" dirty="0"/>
              <a:t>T</a:t>
            </a:r>
            <a:r>
              <a:rPr spc="-575" dirty="0"/>
              <a:t>e</a:t>
            </a:r>
            <a:r>
              <a:rPr spc="-470" dirty="0"/>
              <a:t>c</a:t>
            </a:r>
            <a:r>
              <a:rPr spc="-475" dirty="0"/>
              <a:t>hn</a:t>
            </a:r>
            <a:r>
              <a:rPr spc="-465" dirty="0"/>
              <a:t>o</a:t>
            </a:r>
            <a:r>
              <a:rPr spc="-470" dirty="0"/>
              <a:t>l</a:t>
            </a:r>
            <a:r>
              <a:rPr spc="-465" dirty="0"/>
              <a:t>og</a:t>
            </a:r>
            <a:r>
              <a:rPr spc="-484" dirty="0"/>
              <a:t>i</a:t>
            </a:r>
            <a:r>
              <a:rPr spc="-575" dirty="0"/>
              <a:t>e</a:t>
            </a:r>
            <a:r>
              <a:rPr spc="-370" dirty="0"/>
              <a:t>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64EDF-68C1-532B-BCF4-37514C5EA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21" y="1943100"/>
            <a:ext cx="10332851" cy="7004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070850"/>
            <a:ext cx="76200" cy="76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509000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947150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9385300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4049" y="6483343"/>
            <a:ext cx="6848475" cy="309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RevPay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utilizes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D9E6FA"/>
                </a:solidFill>
                <a:latin typeface="Trebuchet MS"/>
                <a:cs typeface="Trebuchet MS"/>
              </a:rPr>
              <a:t>layered</a:t>
            </a:r>
            <a:r>
              <a:rPr sz="2500" b="1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b="1" spc="-120" dirty="0">
                <a:solidFill>
                  <a:srgbClr val="D9E6FA"/>
                </a:solidFill>
                <a:latin typeface="Trebuchet MS"/>
                <a:cs typeface="Trebuchet MS"/>
              </a:rPr>
              <a:t>architecture</a:t>
            </a:r>
            <a:r>
              <a:rPr sz="2500" b="1" spc="-4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for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efficient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processing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separation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of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concerns.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Key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components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include:</a:t>
            </a:r>
            <a:endParaRPr sz="2500" dirty="0">
              <a:latin typeface="Trebuchet MS"/>
              <a:cs typeface="Trebuchet MS"/>
            </a:endParaRPr>
          </a:p>
          <a:p>
            <a:pPr marL="551815" marR="1898014">
              <a:lnSpc>
                <a:spcPct val="114999"/>
              </a:lnSpc>
            </a:pP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Presentation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 Layer: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Console</a:t>
            </a:r>
            <a:r>
              <a:rPr sz="2500" spc="-15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UI Service</a:t>
            </a:r>
            <a:r>
              <a:rPr sz="2500" spc="-16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Layer: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Business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logic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DAO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Layer: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0" dirty="0">
                <a:solidFill>
                  <a:srgbClr val="D9E6FA"/>
                </a:solidFill>
                <a:latin typeface="Trebuchet MS"/>
                <a:cs typeface="Trebuchet MS"/>
              </a:rPr>
              <a:t>Database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 interaction </a:t>
            </a:r>
            <a:r>
              <a:rPr sz="2500" spc="-30" dirty="0">
                <a:solidFill>
                  <a:srgbClr val="D9E6FA"/>
                </a:solidFill>
                <a:latin typeface="Trebuchet MS"/>
                <a:cs typeface="Trebuchet MS"/>
              </a:rPr>
              <a:t>Database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Layer:</a:t>
            </a: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lang="en-IN" sz="2500" spc="-20" dirty="0">
                <a:solidFill>
                  <a:srgbClr val="D9E6FA"/>
                </a:solidFill>
                <a:latin typeface="Trebuchet MS"/>
                <a:cs typeface="Trebuchet MS"/>
              </a:rPr>
              <a:t>Oracle </a:t>
            </a:r>
            <a:r>
              <a:rPr lang="en-IN" sz="2500" spc="-20" dirty="0" err="1">
                <a:solidFill>
                  <a:srgbClr val="D9E6FA"/>
                </a:solidFill>
                <a:latin typeface="Trebuchet MS"/>
                <a:cs typeface="Trebuchet MS"/>
              </a:rPr>
              <a:t>Sql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Architecture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400" y="666750"/>
            <a:ext cx="8324849" cy="8942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7632700"/>
            <a:ext cx="76200" cy="76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070850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509000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947150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9385300"/>
            <a:ext cx="76200" cy="76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4049" y="6483343"/>
            <a:ext cx="6758940" cy="309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7795">
              <a:lnSpc>
                <a:spcPct val="114999"/>
              </a:lnSpc>
              <a:spcBef>
                <a:spcPts val="100"/>
              </a:spcBef>
            </a:pP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The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application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workflow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includes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60" dirty="0">
                <a:solidFill>
                  <a:srgbClr val="D9E6FA"/>
                </a:solidFill>
                <a:latin typeface="Trebuchet MS"/>
                <a:cs typeface="Trebuchet MS"/>
              </a:rPr>
              <a:t>essential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user 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activities</a:t>
            </a: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such</a:t>
            </a:r>
            <a:r>
              <a:rPr sz="2500" spc="-1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as:</a:t>
            </a:r>
            <a:endParaRPr sz="2500">
              <a:latin typeface="Trebuchet MS"/>
              <a:cs typeface="Trebuchet MS"/>
            </a:endParaRPr>
          </a:p>
          <a:p>
            <a:pPr marL="551815">
              <a:lnSpc>
                <a:spcPct val="100000"/>
              </a:lnSpc>
              <a:spcBef>
                <a:spcPts val="450"/>
              </a:spcBef>
            </a:pP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User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Registration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G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Login</a:t>
            </a:r>
            <a:endParaRPr sz="2500">
              <a:latin typeface="Trebuchet MS"/>
              <a:cs typeface="Trebuchet MS"/>
            </a:endParaRPr>
          </a:p>
          <a:p>
            <a:pPr marL="551815" marR="5080">
              <a:lnSpc>
                <a:spcPct val="114999"/>
              </a:lnSpc>
            </a:pP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Role-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based</a:t>
            </a:r>
            <a:r>
              <a:rPr sz="2500" spc="-15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Dashboard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(Personal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90" dirty="0">
                <a:solidFill>
                  <a:srgbClr val="D9E6FA"/>
                </a:solidFill>
                <a:latin typeface="Trebuchet MS"/>
                <a:cs typeface="Trebuchet MS"/>
              </a:rPr>
              <a:t>/</a:t>
            </a:r>
            <a:r>
              <a:rPr sz="2500" spc="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Business) 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Wallet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Operations: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Add,</a:t>
            </a: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Send,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Request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Money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Business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Operations: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Invoices,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Loans 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Transaction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History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G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Logout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10" dirty="0"/>
              <a:t>W</a:t>
            </a:r>
            <a:r>
              <a:rPr spc="-445" dirty="0"/>
              <a:t>or</a:t>
            </a:r>
            <a:r>
              <a:rPr spc="-550" dirty="0"/>
              <a:t>k</a:t>
            </a:r>
            <a:r>
              <a:rPr spc="-445" dirty="0"/>
              <a:t>f</a:t>
            </a:r>
            <a:r>
              <a:rPr spc="-450" dirty="0"/>
              <a:t>l</a:t>
            </a:r>
            <a:r>
              <a:rPr spc="-540" dirty="0"/>
              <a:t>o</a:t>
            </a:r>
            <a:r>
              <a:rPr spc="-350" dirty="0"/>
              <a:t>w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400" y="666750"/>
            <a:ext cx="8324849" cy="89427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070850"/>
            <a:ext cx="76200" cy="76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509000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947150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9385300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4049" y="6921493"/>
            <a:ext cx="6823709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RevPay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incorporates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60" dirty="0">
                <a:solidFill>
                  <a:srgbClr val="D9E6FA"/>
                </a:solidFill>
                <a:latin typeface="Trebuchet MS"/>
                <a:cs typeface="Trebuchet MS"/>
              </a:rPr>
              <a:t>essential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0" dirty="0">
                <a:solidFill>
                  <a:srgbClr val="D9E6FA"/>
                </a:solidFill>
                <a:latin typeface="Trebuchet MS"/>
                <a:cs typeface="Trebuchet MS"/>
              </a:rPr>
              <a:t>security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features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to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ensure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b="1" spc="-55" dirty="0">
                <a:solidFill>
                  <a:srgbClr val="D9E6FA"/>
                </a:solidFill>
                <a:latin typeface="Trebuchet MS"/>
                <a:cs typeface="Trebuchet MS"/>
              </a:rPr>
              <a:t>safe</a:t>
            </a:r>
            <a:r>
              <a:rPr sz="2500" b="1" spc="-13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b="1" spc="-35" dirty="0">
                <a:solidFill>
                  <a:srgbClr val="D9E6FA"/>
                </a:solidFill>
                <a:latin typeface="Trebuchet MS"/>
                <a:cs typeface="Trebuchet MS"/>
              </a:rPr>
              <a:t>transactions</a:t>
            </a:r>
            <a:r>
              <a:rPr sz="2500" spc="-35" dirty="0">
                <a:solidFill>
                  <a:srgbClr val="D9E6FA"/>
                </a:solidFill>
                <a:latin typeface="Trebuchet MS"/>
                <a:cs typeface="Trebuchet MS"/>
              </a:rPr>
              <a:t>:</a:t>
            </a:r>
            <a:endParaRPr sz="2500">
              <a:latin typeface="Trebuchet MS"/>
              <a:cs typeface="Trebuchet MS"/>
            </a:endParaRPr>
          </a:p>
          <a:p>
            <a:pPr marL="551815" marR="612140">
              <a:lnSpc>
                <a:spcPct val="114999"/>
              </a:lnSpc>
            </a:pP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Password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D9E6FA"/>
                </a:solidFill>
                <a:latin typeface="Trebuchet MS"/>
                <a:cs typeface="Trebuchet MS"/>
              </a:rPr>
              <a:t>hashing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for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user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authentication </a:t>
            </a:r>
            <a:r>
              <a:rPr sz="2500" spc="-70" dirty="0">
                <a:solidFill>
                  <a:srgbClr val="D9E6FA"/>
                </a:solidFill>
                <a:latin typeface="Trebuchet MS"/>
                <a:cs typeface="Trebuchet MS"/>
              </a:rPr>
              <a:t>PIN-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based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verification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for</a:t>
            </a:r>
            <a:r>
              <a:rPr sz="2500" spc="-9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transactions 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Role-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based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access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0" dirty="0">
                <a:solidFill>
                  <a:srgbClr val="D9E6FA"/>
                </a:solidFill>
                <a:latin typeface="Trebuchet MS"/>
                <a:cs typeface="Trebuchet MS"/>
              </a:rPr>
              <a:t>control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mechanisms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Secure</a:t>
            </a:r>
            <a:r>
              <a:rPr sz="2500" spc="-14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35" dirty="0">
                <a:solidFill>
                  <a:srgbClr val="D9E6FA"/>
                </a:solidFill>
                <a:latin typeface="Trebuchet MS"/>
                <a:cs typeface="Trebuchet MS"/>
              </a:rPr>
              <a:t>database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connectivity</a:t>
            </a:r>
            <a:r>
              <a:rPr sz="2500" spc="-114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practices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5" dirty="0"/>
              <a:t>Security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9B7798-7366-22E8-26EE-26082B36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035049"/>
            <a:ext cx="7950200" cy="795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070850"/>
            <a:ext cx="76200" cy="76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509000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8947150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" y="9385300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4049" y="6921493"/>
            <a:ext cx="6508115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The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testing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phase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ensures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application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90" dirty="0">
                <a:solidFill>
                  <a:srgbClr val="D9E6FA"/>
                </a:solidFill>
                <a:latin typeface="Trebuchet MS"/>
                <a:cs typeface="Trebuchet MS"/>
              </a:rPr>
              <a:t>reliability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and</a:t>
            </a:r>
            <a:r>
              <a:rPr sz="2500" spc="-15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performance.</a:t>
            </a:r>
            <a:r>
              <a:rPr sz="2500" spc="-11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Key</a:t>
            </a:r>
            <a:r>
              <a:rPr sz="2500" spc="-13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methods</a:t>
            </a:r>
            <a:r>
              <a:rPr sz="2500" spc="-13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include:</a:t>
            </a:r>
            <a:endParaRPr sz="2500">
              <a:latin typeface="Trebuchet MS"/>
              <a:cs typeface="Trebuchet MS"/>
            </a:endParaRPr>
          </a:p>
          <a:p>
            <a:pPr marL="551815" marR="1684020">
              <a:lnSpc>
                <a:spcPct val="114999"/>
              </a:lnSpc>
            </a:pPr>
            <a:r>
              <a:rPr sz="2500" spc="-55" dirty="0">
                <a:solidFill>
                  <a:srgbClr val="D9E6FA"/>
                </a:solidFill>
                <a:latin typeface="Trebuchet MS"/>
                <a:cs typeface="Trebuchet MS"/>
              </a:rPr>
              <a:t>Unit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testing </a:t>
            </a:r>
            <a:r>
              <a:rPr sz="2500" spc="-135" dirty="0">
                <a:solidFill>
                  <a:srgbClr val="D9E6FA"/>
                </a:solidFill>
                <a:latin typeface="Trebuchet MS"/>
                <a:cs typeface="Trebuchet MS"/>
              </a:rPr>
              <a:t>with</a:t>
            </a:r>
            <a:r>
              <a:rPr sz="2500" spc="-5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D9E6FA"/>
                </a:solidFill>
                <a:latin typeface="Trebuchet MS"/>
                <a:cs typeface="Trebuchet MS"/>
              </a:rPr>
              <a:t>JUnit </a:t>
            </a:r>
            <a:r>
              <a:rPr sz="2500" spc="-30" dirty="0">
                <a:solidFill>
                  <a:srgbClr val="D9E6FA"/>
                </a:solidFill>
                <a:latin typeface="Trebuchet MS"/>
                <a:cs typeface="Trebuchet MS"/>
              </a:rPr>
              <a:t>Database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connection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D9E6FA"/>
                </a:solidFill>
                <a:latin typeface="Trebuchet MS"/>
                <a:cs typeface="Trebuchet MS"/>
              </a:rPr>
              <a:t>validation </a:t>
            </a:r>
            <a:r>
              <a:rPr sz="2500" spc="-65" dirty="0">
                <a:solidFill>
                  <a:srgbClr val="D9E6FA"/>
                </a:solidFill>
                <a:latin typeface="Trebuchet MS"/>
                <a:cs typeface="Trebuchet MS"/>
              </a:rPr>
              <a:t>Functional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D9E6FA"/>
                </a:solidFill>
                <a:latin typeface="Trebuchet MS"/>
                <a:cs typeface="Trebuchet MS"/>
              </a:rPr>
              <a:t>transaction</a:t>
            </a:r>
            <a:r>
              <a:rPr sz="2500" spc="-12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testing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Manual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D9E6FA"/>
                </a:solidFill>
                <a:latin typeface="Trebuchet MS"/>
                <a:cs typeface="Trebuchet MS"/>
              </a:rPr>
              <a:t>user</a:t>
            </a:r>
            <a:r>
              <a:rPr sz="2500" spc="-105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D9E6FA"/>
                </a:solidFill>
                <a:latin typeface="Trebuchet MS"/>
                <a:cs typeface="Trebuchet MS"/>
              </a:rPr>
              <a:t>flow</a:t>
            </a:r>
            <a:r>
              <a:rPr sz="2500" spc="-100" dirty="0">
                <a:solidFill>
                  <a:srgbClr val="D9E6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D9E6FA"/>
                </a:solidFill>
                <a:latin typeface="Trebuchet MS"/>
                <a:cs typeface="Trebuchet MS"/>
              </a:rPr>
              <a:t>assessment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10" dirty="0"/>
              <a:t>T</a:t>
            </a:r>
            <a:r>
              <a:rPr spc="-565" dirty="0"/>
              <a:t>e</a:t>
            </a:r>
            <a:r>
              <a:rPr spc="-455" dirty="0"/>
              <a:t>s</a:t>
            </a:r>
            <a:r>
              <a:rPr spc="-459" dirty="0"/>
              <a:t>t</a:t>
            </a:r>
            <a:r>
              <a:rPr spc="-475" dirty="0"/>
              <a:t>i</a:t>
            </a:r>
            <a:r>
              <a:rPr spc="-465" dirty="0"/>
              <a:t>n</a:t>
            </a:r>
            <a:r>
              <a:rPr spc="-360" dirty="0"/>
              <a:t>g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400" y="666750"/>
            <a:ext cx="8324849" cy="8942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9E6F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425</Words>
  <Application>Microsoft Office PowerPoint</Application>
  <PresentationFormat>Custom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Trebuchet MS</vt:lpstr>
      <vt:lpstr>Office Theme</vt:lpstr>
      <vt:lpstr>PowerPoint Presentation</vt:lpstr>
      <vt:lpstr>Problem Statement</vt:lpstr>
      <vt:lpstr>Issues with traditional payment systems</vt:lpstr>
      <vt:lpstr>Overview</vt:lpstr>
      <vt:lpstr>Technologies</vt:lpstr>
      <vt:lpstr>Architecture</vt:lpstr>
      <vt:lpstr>Workflow</vt:lpstr>
      <vt:lpstr>Security</vt:lpstr>
      <vt:lpstr>Testing</vt:lpstr>
      <vt:lpstr>Logging</vt:lpstr>
      <vt:lpstr>Challenges</vt:lpstr>
      <vt:lpstr>Future Enhancements for RevPay System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RevPay – Secure Digital Banking System</dc:title>
  <dc:creator>KARTHIK</dc:creator>
  <cp:keywords>DAG_fQWkJwQ,BAGVUwUhvyo,0</cp:keywords>
  <cp:lastModifiedBy>KARTHIK CHALAMALA</cp:lastModifiedBy>
  <cp:revision>1</cp:revision>
  <dcterms:created xsi:type="dcterms:W3CDTF">2026-02-05T15:38:49Z</dcterms:created>
  <dcterms:modified xsi:type="dcterms:W3CDTF">2026-02-10T17:25:37Z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2026-01-26T00:00:00Z</vt:filetime>
  </property>
  <property fmtid="{D5CDD505-2E9C-101B-9397-08002B2CF9AE}" pid="3" name="Creator">
    <vt:lpwstr>Canva</vt:lpwstr>
  </property>
  <property fmtid="{D5CDD505-2E9C-101B-9397-08002B2CF9AE}" pid="4" name="LastSaved">
    <vt:filetime>2026-02-05T00:00:00Z</vt:filetime>
  </property>
  <property fmtid="{D5CDD505-2E9C-101B-9397-08002B2CF9AE}" pid="5" name="Producer">
    <vt:lpwstr>Canva</vt:lpwstr>
  </property>
  <property fmtid="{D5CDD505-2E9C-101B-9397-08002B2CF9AE}" pid="6" name="containsAiGeneratedContent">
    <vt:lpwstr>Yes</vt:lpwstr>
  </property>
</Properties>
</file>